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3" r:id="rId2"/>
  </p:sldMasterIdLst>
  <p:notesMasterIdLst>
    <p:notesMasterId r:id="rId16"/>
  </p:notesMasterIdLst>
  <p:sldIdLst>
    <p:sldId id="256" r:id="rId3"/>
    <p:sldId id="272" r:id="rId4"/>
    <p:sldId id="273" r:id="rId5"/>
    <p:sldId id="257" r:id="rId6"/>
    <p:sldId id="274" r:id="rId7"/>
    <p:sldId id="275" r:id="rId8"/>
    <p:sldId id="276" r:id="rId9"/>
    <p:sldId id="261" r:id="rId10"/>
    <p:sldId id="258" r:id="rId11"/>
    <p:sldId id="259" r:id="rId12"/>
    <p:sldId id="277" r:id="rId13"/>
    <p:sldId id="278" r:id="rId14"/>
    <p:sldId id="279" r:id="rId15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F6E3B-143C-49B1-905C-BFDE3C254C20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DA38E-B8A2-4DE3-9FF5-F6FD41FFD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0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20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20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772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2772000" y="405828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2772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Picture 33"/>
          <p:cNvPicPr/>
          <p:nvPr/>
        </p:nvPicPr>
        <p:blipFill>
          <a:blip r:embed="rId2"/>
          <a:stretch>
            <a:fillRect/>
          </a:stretch>
        </p:blipFill>
        <p:spPr>
          <a:xfrm>
            <a:off x="2771640" y="4241880"/>
            <a:ext cx="2159640" cy="172296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503640" y="4241880"/>
            <a:ext cx="2159640" cy="172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256" y="836604"/>
            <a:ext cx="8316516" cy="393103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18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547" y="4911497"/>
            <a:ext cx="8316516" cy="125994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6" cap="all" spc="220" baseline="0">
                <a:solidFill>
                  <a:schemeClr val="tx2"/>
                </a:solidFill>
                <a:latin typeface="+mj-lt"/>
              </a:defRPr>
            </a:lvl1pPr>
            <a:lvl2pPr marL="503972" indent="0" algn="ctr">
              <a:buNone/>
              <a:defRPr sz="2646"/>
            </a:lvl2pPr>
            <a:lvl3pPr marL="1007943" indent="0" algn="ctr">
              <a:buNone/>
              <a:defRPr sz="2646"/>
            </a:lvl3pPr>
            <a:lvl4pPr marL="1511915" indent="0" algn="ctr">
              <a:buNone/>
              <a:defRPr sz="2205"/>
            </a:lvl4pPr>
            <a:lvl5pPr marL="2015886" indent="0" algn="ctr">
              <a:buNone/>
              <a:defRPr sz="2205"/>
            </a:lvl5pPr>
            <a:lvl6pPr marL="2519858" indent="0" algn="ctr">
              <a:buNone/>
              <a:defRPr sz="2205"/>
            </a:lvl6pPr>
            <a:lvl7pPr marL="3023829" indent="0" algn="ctr">
              <a:buNone/>
              <a:defRPr sz="2205"/>
            </a:lvl7pPr>
            <a:lvl8pPr marL="3527801" indent="0" algn="ctr">
              <a:buNone/>
              <a:defRPr sz="2205"/>
            </a:lvl8pPr>
            <a:lvl9pPr marL="4031772" indent="0" algn="ctr">
              <a:buNone/>
              <a:defRPr sz="220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8520" y="4787794"/>
            <a:ext cx="81653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54576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1716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256" y="836604"/>
            <a:ext cx="8316516" cy="3931031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81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6" y="4908749"/>
            <a:ext cx="8316516" cy="1259946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646" cap="all" spc="220" baseline="0">
                <a:solidFill>
                  <a:schemeClr val="tx2"/>
                </a:solidFill>
                <a:latin typeface="+mj-lt"/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8520" y="4787794"/>
            <a:ext cx="81653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84199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7256" y="315928"/>
            <a:ext cx="8316516" cy="1599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7256" y="2034580"/>
            <a:ext cx="4082653" cy="4435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119" y="2034583"/>
            <a:ext cx="4082653" cy="4435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41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7256" y="315928"/>
            <a:ext cx="8316516" cy="1599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6" y="2034930"/>
            <a:ext cx="4082653" cy="81161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5" b="0" cap="all" baseline="0">
                <a:solidFill>
                  <a:schemeClr val="tx2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256" y="2846545"/>
            <a:ext cx="4082653" cy="3623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1119" y="2034930"/>
            <a:ext cx="4082653" cy="81161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5" b="0" cap="all" baseline="0">
                <a:solidFill>
                  <a:schemeClr val="tx2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1119" y="2846545"/>
            <a:ext cx="4082653" cy="3623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5408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70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4426200" cy="4384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349287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40423" y="0"/>
            <a:ext cx="52923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23" y="655171"/>
            <a:ext cx="2646164" cy="2519892"/>
          </a:xfrm>
        </p:spPr>
        <p:txBody>
          <a:bodyPr anchor="b">
            <a:normAutofit/>
          </a:bodyPr>
          <a:lstStyle>
            <a:lvl1pPr>
              <a:defRPr sz="3968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72" y="806365"/>
            <a:ext cx="5522508" cy="5795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023" y="3225462"/>
            <a:ext cx="2646164" cy="372485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53">
                <a:solidFill>
                  <a:srgbClr val="FFFFFF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4896" y="7120718"/>
            <a:ext cx="2165045" cy="402483"/>
          </a:xfrm>
        </p:spPr>
        <p:txBody>
          <a:bodyPr/>
          <a:lstStyle>
            <a:lvl1pPr algn="l">
              <a:defRPr/>
            </a:lvl1pPr>
          </a:lstStyle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9246" y="7120718"/>
            <a:ext cx="3843238" cy="40248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4800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459765"/>
            <a:ext cx="10078000" cy="20999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5417961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256" y="5594160"/>
            <a:ext cx="8366919" cy="907161"/>
          </a:xfrm>
        </p:spPr>
        <p:txBody>
          <a:bodyPr tIns="0" bIns="0" anchor="b">
            <a:noAutofit/>
          </a:bodyPr>
          <a:lstStyle>
            <a:lvl1pPr>
              <a:defRPr sz="3968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10080613" cy="5417961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527">
                <a:solidFill>
                  <a:schemeClr val="bg1"/>
                </a:solidFill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255" y="6511400"/>
            <a:ext cx="8366919" cy="65517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61"/>
              </a:spcAft>
              <a:buNone/>
              <a:defRPr sz="1653">
                <a:solidFill>
                  <a:srgbClr val="FFFFFF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4233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6593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57218"/>
            <a:ext cx="2173635" cy="63464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57217"/>
            <a:ext cx="6394896" cy="6346489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972E-E71F-45C3-95EC-F546675B181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F784-8161-4FED-BDDE-B2571FA8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1399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4426200" cy="4384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96251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200" cy="43837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59640" cy="43837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2772000" y="1769040"/>
            <a:ext cx="2159640" cy="43837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2772000" y="1769040"/>
            <a:ext cx="2159640" cy="43837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59640" cy="43837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2772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2772000" y="405828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2772000" y="1769040"/>
            <a:ext cx="21596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5840" cy="20905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055697"/>
            <a:ext cx="10080626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982410"/>
            <a:ext cx="10080626" cy="72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7256" y="315928"/>
            <a:ext cx="8316516" cy="159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6" y="2034580"/>
            <a:ext cx="8316517" cy="44350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258" y="7120718"/>
            <a:ext cx="204413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7823" y="7120718"/>
            <a:ext cx="398760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926" y="7120718"/>
            <a:ext cx="108481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86840" y="1915652"/>
            <a:ext cx="824091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95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defTabSz="1007943" rtl="0" eaLnBrk="1" latinLnBrk="0" hangingPunct="1">
        <a:lnSpc>
          <a:spcPct val="85000"/>
        </a:lnSpc>
        <a:spcBef>
          <a:spcPct val="0"/>
        </a:spcBef>
        <a:buNone/>
        <a:defRPr sz="5291" kern="1200" spc="-5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0794" indent="-100794" algn="l" defTabSz="1007943" rtl="0" eaLnBrk="1" latinLnBrk="0" hangingPunct="1">
        <a:lnSpc>
          <a:spcPct val="90000"/>
        </a:lnSpc>
        <a:spcBef>
          <a:spcPts val="1323"/>
        </a:spcBef>
        <a:spcAft>
          <a:spcPts val="22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23336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24925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6513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28102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1253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3299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5345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7391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CustomShape 3"/>
          <p:cNvSpPr/>
          <p:nvPr/>
        </p:nvSpPr>
        <p:spPr>
          <a:xfrm>
            <a:off x="-91440" y="0"/>
            <a:ext cx="10423800" cy="7559640"/>
          </a:xfrm>
          <a:prstGeom prst="rect">
            <a:avLst/>
          </a:prstGeom>
          <a:solidFill>
            <a:srgbClr val="000000"/>
          </a:solidFill>
          <a:ln>
            <a:solidFill>
              <a:srgbClr val="3465AF"/>
            </a:solidFill>
          </a:ln>
        </p:spPr>
      </p:sp>
      <p:pic>
        <p:nvPicPr>
          <p:cNvPr id="112" name="Picture 111"/>
          <p:cNvPicPr/>
          <p:nvPr/>
        </p:nvPicPr>
        <p:blipFill>
          <a:blip r:embed="rId2"/>
          <a:srcRect t="5181" b="10377"/>
          <a:stretch>
            <a:fillRect/>
          </a:stretch>
        </p:blipFill>
        <p:spPr>
          <a:xfrm>
            <a:off x="914400" y="-133200"/>
            <a:ext cx="8503560" cy="8362440"/>
          </a:xfrm>
          <a:prstGeom prst="rect">
            <a:avLst/>
          </a:prstGeom>
          <a:ln>
            <a:noFill/>
          </a:ln>
        </p:spPr>
      </p:pic>
      <p:sp>
        <p:nvSpPr>
          <p:cNvPr id="113" name="CustomShape 4"/>
          <p:cNvSpPr/>
          <p:nvPr/>
        </p:nvSpPr>
        <p:spPr>
          <a:xfrm>
            <a:off x="457200" y="4206240"/>
            <a:ext cx="9417960" cy="3200040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Lilith, Gender, and Demonology in Early Modern Europe</a:t>
            </a:r>
          </a:p>
          <a:p>
            <a:pPr algn="ctr">
              <a:lnSpc>
                <a:spcPct val="100000"/>
              </a:lnSpc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Stephanie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Spoto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Monterey Peninsula College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February 2022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pic>
        <p:nvPicPr>
          <p:cNvPr id="133" name="Picture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213120" y="96480"/>
            <a:ext cx="9570600" cy="7463160"/>
          </a:xfrm>
          <a:prstGeom prst="rect">
            <a:avLst/>
          </a:prstGeom>
          <a:ln>
            <a:noFill/>
          </a:ln>
        </p:spPr>
      </p:pic>
      <p:sp>
        <p:nvSpPr>
          <p:cNvPr id="134" name="CustomShape 3"/>
          <p:cNvSpPr/>
          <p:nvPr/>
        </p:nvSpPr>
        <p:spPr>
          <a:xfrm>
            <a:off x="1097280" y="2194560"/>
            <a:ext cx="3748680" cy="365724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5" name="CustomShape 4"/>
          <p:cNvSpPr/>
          <p:nvPr/>
        </p:nvSpPr>
        <p:spPr>
          <a:xfrm>
            <a:off x="5303520" y="5669280"/>
            <a:ext cx="265140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Century Schoolbook L"/>
                <a:ea typeface="DejaVu Sans"/>
              </a:rPr>
              <a:t>John Lightfoot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200" i="1">
                <a:solidFill>
                  <a:srgbClr val="000000"/>
                </a:solidFill>
                <a:latin typeface="Century Schoolbook L"/>
                <a:ea typeface="DejaVu Sans"/>
              </a:rPr>
              <a:t>Ervbin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200">
                <a:solidFill>
                  <a:srgbClr val="000000"/>
                </a:solidFill>
                <a:latin typeface="Century Schoolbook L"/>
                <a:ea typeface="DejaVu Sans"/>
              </a:rPr>
              <a:t>1629</a:t>
            </a: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589DF-9243-4C1B-A9A3-20CCE6132404}"/>
              </a:ext>
            </a:extLst>
          </p:cNvPr>
          <p:cNvSpPr txBox="1"/>
          <p:nvPr/>
        </p:nvSpPr>
        <p:spPr>
          <a:xfrm>
            <a:off x="9326879" y="6889023"/>
            <a:ext cx="49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589DF-9243-4C1B-A9A3-20CCE6132404}"/>
              </a:ext>
            </a:extLst>
          </p:cNvPr>
          <p:cNvSpPr txBox="1"/>
          <p:nvPr/>
        </p:nvSpPr>
        <p:spPr>
          <a:xfrm>
            <a:off x="9326879" y="6889023"/>
            <a:ext cx="49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70B16-5341-42A3-97CF-1517C0617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7" t="14538" r="21965" b="10846"/>
          <a:stretch/>
        </p:blipFill>
        <p:spPr>
          <a:xfrm>
            <a:off x="503999" y="301320"/>
            <a:ext cx="5931577" cy="5999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B1914-7F87-4D84-813B-A1AD2692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82" t="63971" r="16995" b="22690"/>
          <a:stretch/>
        </p:blipFill>
        <p:spPr>
          <a:xfrm>
            <a:off x="701534" y="6358680"/>
            <a:ext cx="8001921" cy="10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0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589DF-9243-4C1B-A9A3-20CCE6132404}"/>
              </a:ext>
            </a:extLst>
          </p:cNvPr>
          <p:cNvSpPr txBox="1"/>
          <p:nvPr/>
        </p:nvSpPr>
        <p:spPr>
          <a:xfrm>
            <a:off x="9326879" y="6889023"/>
            <a:ext cx="49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74F0B-F847-4B88-97B4-5A4028FF3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1" t="46077" r="46569" b="36030"/>
          <a:stretch/>
        </p:blipFill>
        <p:spPr>
          <a:xfrm>
            <a:off x="150313" y="301320"/>
            <a:ext cx="6323065" cy="2056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3232E2-D87E-491B-9757-9529F135505F}"/>
              </a:ext>
            </a:extLst>
          </p:cNvPr>
          <p:cNvSpPr txBox="1"/>
          <p:nvPr/>
        </p:nvSpPr>
        <p:spPr>
          <a:xfrm>
            <a:off x="2934049" y="176904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Leon of Modena, 1650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F81C97-9AB8-4AF5-9793-25036BC2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109" y="1256121"/>
            <a:ext cx="3757858" cy="5526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6685B5-56AA-42FC-8A8A-00F47A1100C7}"/>
              </a:ext>
            </a:extLst>
          </p:cNvPr>
          <p:cNvSpPr txBox="1"/>
          <p:nvPr/>
        </p:nvSpPr>
        <p:spPr>
          <a:xfrm>
            <a:off x="1773751" y="6281867"/>
            <a:ext cx="439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Lilith, illustration by Carl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Poellath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1886</a:t>
            </a:r>
          </a:p>
        </p:txBody>
      </p:sp>
    </p:spTree>
    <p:extLst>
      <p:ext uri="{BB962C8B-B14F-4D97-AF65-F5344CB8AC3E}">
        <p14:creationId xmlns:p14="http://schemas.microsoft.com/office/powerpoint/2010/main" val="353859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589DF-9243-4C1B-A9A3-20CCE6132404}"/>
              </a:ext>
            </a:extLst>
          </p:cNvPr>
          <p:cNvSpPr txBox="1"/>
          <p:nvPr/>
        </p:nvSpPr>
        <p:spPr>
          <a:xfrm>
            <a:off x="9326879" y="6889023"/>
            <a:ext cx="49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A5C8D-6195-4536-BEAF-71492F774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7" y="187714"/>
            <a:ext cx="5035639" cy="5035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126DA-70E8-4731-BD89-12CF85E3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87" y="212726"/>
            <a:ext cx="4070187" cy="3943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FBE97-A043-4D69-9813-66E0B447D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728" y="3691767"/>
            <a:ext cx="4880083" cy="3655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4928A-92DB-4398-B369-B373418A93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55" t="29472" r="18492" b="20473"/>
          <a:stretch/>
        </p:blipFill>
        <p:spPr>
          <a:xfrm>
            <a:off x="92538" y="4472945"/>
            <a:ext cx="4947780" cy="28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09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7CFF-5F87-4281-8DD6-DBBA462B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C5D6E-E738-4CBF-ADBA-4110B1A2A55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01049-2A86-46F1-8BCE-8C1F91D97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03" y="-1"/>
            <a:ext cx="5683451" cy="7559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E58C52-14A1-45F7-B528-A61E08F87597}"/>
              </a:ext>
            </a:extLst>
          </p:cNvPr>
          <p:cNvSpPr txBox="1"/>
          <p:nvPr/>
        </p:nvSpPr>
        <p:spPr>
          <a:xfrm>
            <a:off x="9432099" y="6926893"/>
            <a:ext cx="64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B004D4-F503-406D-8B19-F73FFDEA2C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1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BA96-E160-4A98-8458-DB7C3DD8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0AF02-F846-4051-A657-DAD05FC70EC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6692A-DC64-427A-A798-CDD29723E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523991" cy="7559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DA0B1B-A1C5-4F43-86A1-DDA399D1FB82}"/>
              </a:ext>
            </a:extLst>
          </p:cNvPr>
          <p:cNvSpPr txBox="1"/>
          <p:nvPr/>
        </p:nvSpPr>
        <p:spPr>
          <a:xfrm>
            <a:off x="6651321" y="5790635"/>
            <a:ext cx="2505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Lady Lilith</a:t>
            </a:r>
          </a:p>
          <a:p>
            <a:r>
              <a:rPr lang="en-US" dirty="0"/>
              <a:t>Dante Gabriel Rossetti</a:t>
            </a:r>
          </a:p>
          <a:p>
            <a:r>
              <a:rPr lang="en-US" dirty="0"/>
              <a:t>1866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D1C5C-72A0-4AC7-97B7-3102B3F54D69}"/>
              </a:ext>
            </a:extLst>
          </p:cNvPr>
          <p:cNvSpPr txBox="1"/>
          <p:nvPr/>
        </p:nvSpPr>
        <p:spPr>
          <a:xfrm>
            <a:off x="9745249" y="7127310"/>
            <a:ext cx="33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76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pic>
        <p:nvPicPr>
          <p:cNvPr id="116" name="Picture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0" y="1488240"/>
            <a:ext cx="3237840" cy="302832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457920" y="4679280"/>
            <a:ext cx="3123360" cy="11138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US"/>
              <a:t>"The Fall of Man and the </a:t>
            </a:r>
            <a:endParaRPr/>
          </a:p>
          <a:p>
            <a:r>
              <a:rPr lang="en-US"/>
              <a:t>Expulsion From Paradise" </a:t>
            </a:r>
            <a:endParaRPr/>
          </a:p>
          <a:p>
            <a:r>
              <a:rPr lang="en-US"/>
              <a:t>Michelangelo</a:t>
            </a:r>
            <a:endParaRPr/>
          </a:p>
          <a:p>
            <a:r>
              <a:rPr lang="en-US"/>
              <a:t>c. 1509</a:t>
            </a:r>
            <a:endParaRPr/>
          </a:p>
        </p:txBody>
      </p:sp>
      <p:pic>
        <p:nvPicPr>
          <p:cNvPr id="118" name="Picture 117"/>
          <p:cNvPicPr/>
          <p:nvPr/>
        </p:nvPicPr>
        <p:blipFill>
          <a:blip r:embed="rId3"/>
          <a:stretch>
            <a:fillRect/>
          </a:stretch>
        </p:blipFill>
        <p:spPr>
          <a:xfrm>
            <a:off x="3386520" y="914400"/>
            <a:ext cx="2784240" cy="3565800"/>
          </a:xfrm>
          <a:prstGeom prst="rect">
            <a:avLst/>
          </a:prstGeom>
          <a:ln>
            <a:noFill/>
          </a:ln>
        </p:spPr>
      </p:pic>
      <p:sp>
        <p:nvSpPr>
          <p:cNvPr id="119" name="CustomShape 4"/>
          <p:cNvSpPr/>
          <p:nvPr/>
        </p:nvSpPr>
        <p:spPr>
          <a:xfrm>
            <a:off x="3749040" y="4663440"/>
            <a:ext cx="2834280" cy="11138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US"/>
              <a:t>“Sündenfall”</a:t>
            </a:r>
            <a:endParaRPr/>
          </a:p>
          <a:p>
            <a:r>
              <a:rPr lang="en-US"/>
              <a:t>Hugo Van Der Goes</a:t>
            </a:r>
            <a:endParaRPr/>
          </a:p>
          <a:p>
            <a:r>
              <a:rPr lang="en-US"/>
              <a:t>c. 1487</a:t>
            </a:r>
            <a:endParaRPr/>
          </a:p>
          <a:p>
            <a:endParaRPr/>
          </a:p>
        </p:txBody>
      </p:sp>
      <p:pic>
        <p:nvPicPr>
          <p:cNvPr id="120" name="Picture 119"/>
          <p:cNvPicPr/>
          <p:nvPr/>
        </p:nvPicPr>
        <p:blipFill>
          <a:blip r:embed="rId4"/>
          <a:stretch>
            <a:fillRect/>
          </a:stretch>
        </p:blipFill>
        <p:spPr>
          <a:xfrm>
            <a:off x="6395400" y="1325160"/>
            <a:ext cx="3684240" cy="3155040"/>
          </a:xfrm>
          <a:prstGeom prst="rect">
            <a:avLst/>
          </a:prstGeom>
          <a:ln>
            <a:noFill/>
          </a:ln>
        </p:spPr>
      </p:pic>
      <p:sp>
        <p:nvSpPr>
          <p:cNvPr id="121" name="CustomShape 5"/>
          <p:cNvSpPr/>
          <p:nvPr/>
        </p:nvSpPr>
        <p:spPr>
          <a:xfrm>
            <a:off x="6422400" y="4572000"/>
            <a:ext cx="3657240" cy="1369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US"/>
              <a:t>Adam, Eve, and the (female) </a:t>
            </a:r>
            <a:endParaRPr/>
          </a:p>
          <a:p>
            <a:r>
              <a:rPr lang="en-US"/>
              <a:t>Serpent (often identified as Lilith) </a:t>
            </a:r>
            <a:endParaRPr/>
          </a:p>
          <a:p>
            <a:r>
              <a:rPr lang="en-US"/>
              <a:t>at the entrance to Notre Dame </a:t>
            </a:r>
            <a:endParaRPr/>
          </a:p>
          <a:p>
            <a:r>
              <a:rPr lang="en-US"/>
              <a:t>Cathedral in Paris.</a:t>
            </a:r>
            <a:endParaRPr/>
          </a:p>
          <a:p>
            <a:r>
              <a:rPr lang="en-US"/>
              <a:t>c. 1413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79E8F-5CE8-4E77-BEDA-C2D4BDDB538D}"/>
              </a:ext>
            </a:extLst>
          </p:cNvPr>
          <p:cNvSpPr txBox="1"/>
          <p:nvPr/>
        </p:nvSpPr>
        <p:spPr>
          <a:xfrm>
            <a:off x="9745248" y="7139836"/>
            <a:ext cx="33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BE63EB-5EC8-4EE6-A051-A27135F6D4C5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2DBDA8-FEDB-4116-8861-D460D006B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6" t="40113" r="36753" b="27414"/>
          <a:stretch/>
        </p:blipFill>
        <p:spPr>
          <a:xfrm>
            <a:off x="0" y="2254685"/>
            <a:ext cx="7408253" cy="3382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E4023-8754-4D13-9D86-CE4980BA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Alphabet of Ben </a:t>
            </a:r>
            <a:r>
              <a:rPr lang="en-US" sz="4400" dirty="0" err="1"/>
              <a:t>Sirah</a:t>
            </a:r>
            <a:r>
              <a:rPr lang="en-US" sz="4400" dirty="0"/>
              <a:t> (c. 700-1000 CE)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3FA14-8837-4590-91A4-4EDAC87F4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11" y="2254685"/>
            <a:ext cx="3099214" cy="4328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448FD-746A-432A-AE83-9346BEE32D8B}"/>
              </a:ext>
            </a:extLst>
          </p:cNvPr>
          <p:cNvSpPr txBox="1"/>
          <p:nvPr/>
        </p:nvSpPr>
        <p:spPr>
          <a:xfrm>
            <a:off x="9745249" y="7127310"/>
            <a:ext cx="33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8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BA96-E160-4A98-8458-DB7C3DD8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0AF02-F846-4051-A657-DAD05FC70EC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A0B1B-A1C5-4F43-86A1-DDA399D1FB82}"/>
              </a:ext>
            </a:extLst>
          </p:cNvPr>
          <p:cNvSpPr txBox="1"/>
          <p:nvPr/>
        </p:nvSpPr>
        <p:spPr>
          <a:xfrm>
            <a:off x="1665962" y="6235320"/>
            <a:ext cx="7416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Adam clutches a child in the presence of Lilith</a:t>
            </a:r>
          </a:p>
          <a:p>
            <a:r>
              <a:rPr lang="en-US" dirty="0" err="1"/>
              <a:t>Filippino</a:t>
            </a:r>
            <a:r>
              <a:rPr lang="en-US" dirty="0"/>
              <a:t> Lippi</a:t>
            </a:r>
          </a:p>
          <a:p>
            <a:r>
              <a:rPr lang="en-US" dirty="0"/>
              <a:t>1502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D1C5C-72A0-4AC7-97B7-3102B3F54D69}"/>
              </a:ext>
            </a:extLst>
          </p:cNvPr>
          <p:cNvSpPr txBox="1"/>
          <p:nvPr/>
        </p:nvSpPr>
        <p:spPr>
          <a:xfrm>
            <a:off x="9745249" y="7127310"/>
            <a:ext cx="33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DDDFB-8E15-4DEB-911C-D9E6E1247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90" y="158444"/>
            <a:ext cx="85725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3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BA96-E160-4A98-8458-DB7C3DD8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0AF02-F846-4051-A657-DAD05FC70EC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A0B1B-A1C5-4F43-86A1-DDA399D1FB82}"/>
              </a:ext>
            </a:extLst>
          </p:cNvPr>
          <p:cNvSpPr txBox="1"/>
          <p:nvPr/>
        </p:nvSpPr>
        <p:spPr>
          <a:xfrm>
            <a:off x="3329524" y="6185320"/>
            <a:ext cx="741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notebooks of John Dee (1527-1608)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D1C5C-72A0-4AC7-97B7-3102B3F54D69}"/>
              </a:ext>
            </a:extLst>
          </p:cNvPr>
          <p:cNvSpPr txBox="1"/>
          <p:nvPr/>
        </p:nvSpPr>
        <p:spPr>
          <a:xfrm>
            <a:off x="9745249" y="7127310"/>
            <a:ext cx="33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4598D-0DEE-43BF-A72A-467A0EB1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524" y="1377950"/>
            <a:ext cx="6415725" cy="4803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12790-B8A5-40C4-B4F7-15CE3064E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3840"/>
            <a:ext cx="4415641" cy="44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4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pic>
        <p:nvPicPr>
          <p:cNvPr id="144" name="Picture 14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9460440" cy="755928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5486400" y="914400"/>
            <a:ext cx="3748680" cy="1554120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47" name="Picture 146"/>
          <p:cNvPicPr/>
          <p:nvPr/>
        </p:nvPicPr>
        <p:blipFill>
          <a:blip r:embed="rId3"/>
          <a:stretch>
            <a:fillRect/>
          </a:stretch>
        </p:blipFill>
        <p:spPr>
          <a:xfrm>
            <a:off x="-4642560" y="0"/>
            <a:ext cx="9397080" cy="755928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AD8B3-4659-47A0-B2B1-5733C8F27A6A}"/>
              </a:ext>
            </a:extLst>
          </p:cNvPr>
          <p:cNvSpPr txBox="1"/>
          <p:nvPr/>
        </p:nvSpPr>
        <p:spPr>
          <a:xfrm>
            <a:off x="9455737" y="7108242"/>
            <a:ext cx="33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CCF1EBC4-BD87-4061-89A4-E9644CD5CA07}"/>
              </a:ext>
            </a:extLst>
          </p:cNvPr>
          <p:cNvSpPr/>
          <p:nvPr/>
        </p:nvSpPr>
        <p:spPr>
          <a:xfrm>
            <a:off x="5662077" y="4314095"/>
            <a:ext cx="3748680" cy="1554120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CustomShape 2"/>
          <p:cNvSpPr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" name="Picture 12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45640" cy="7559280"/>
          </a:xfrm>
          <a:prstGeom prst="rect">
            <a:avLst/>
          </a:prstGeom>
          <a:ln>
            <a:noFill/>
          </a:ln>
        </p:spPr>
      </p:pic>
      <p:sp>
        <p:nvSpPr>
          <p:cNvPr id="125" name="CustomShape 3"/>
          <p:cNvSpPr/>
          <p:nvPr/>
        </p:nvSpPr>
        <p:spPr>
          <a:xfrm>
            <a:off x="91440" y="6309360"/>
            <a:ext cx="265140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Sébastien</a:t>
            </a:r>
            <a:r>
              <a:rPr lang="en-US">
                <a:solidFill>
                  <a:srgbClr val="000000"/>
                </a:solidFill>
                <a:latin typeface="Arial"/>
                <a:ea typeface="Liberation Serif;Times New Roman"/>
              </a:rPr>
              <a:t> </a:t>
            </a:r>
            <a:r>
              <a:rPr lang="en-US">
                <a:solidFill>
                  <a:srgbClr val="000000"/>
                </a:solidFill>
                <a:latin typeface="Arial"/>
                <a:ea typeface="DejaVu Sans"/>
              </a:rPr>
              <a:t>Michaelis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i="1">
                <a:solidFill>
                  <a:srgbClr val="000000"/>
                </a:solidFill>
                <a:latin typeface="Arial"/>
                <a:ea typeface="DejaVu Sans"/>
              </a:rPr>
              <a:t>The Admirable History...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DejaVu Sans"/>
              </a:rPr>
              <a:t>1613</a:t>
            </a:r>
            <a:endParaRPr/>
          </a:p>
        </p:txBody>
      </p:sp>
      <p:sp>
        <p:nvSpPr>
          <p:cNvPr id="126" name="CustomShape 4"/>
          <p:cNvSpPr/>
          <p:nvPr/>
        </p:nvSpPr>
        <p:spPr>
          <a:xfrm>
            <a:off x="5212080" y="3291840"/>
            <a:ext cx="3108600" cy="1919880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7" name="CustomShape 5"/>
          <p:cNvSpPr/>
          <p:nvPr/>
        </p:nvSpPr>
        <p:spPr>
          <a:xfrm>
            <a:off x="1645920" y="4297680"/>
            <a:ext cx="3108600" cy="1919880"/>
          </a:xfrm>
          <a:prstGeom prst="rect">
            <a:avLst/>
          </a:prstGeom>
          <a:solidFill>
            <a:srgbClr val="FFFF00">
              <a:alpha val="43922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8" name="CustomShape 6"/>
          <p:cNvSpPr/>
          <p:nvPr/>
        </p:nvSpPr>
        <p:spPr>
          <a:xfrm>
            <a:off x="1645920" y="822960"/>
            <a:ext cx="3108600" cy="3138840"/>
          </a:xfrm>
          <a:prstGeom prst="rect">
            <a:avLst/>
          </a:prstGeom>
          <a:solidFill>
            <a:srgbClr val="FFFF00">
              <a:alpha val="45882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9" name="CustomShape 7"/>
          <p:cNvSpPr/>
          <p:nvPr/>
        </p:nvSpPr>
        <p:spPr>
          <a:xfrm>
            <a:off x="91440" y="6309360"/>
            <a:ext cx="265140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Sébastien</a:t>
            </a:r>
            <a:r>
              <a:rPr lang="en-US">
                <a:solidFill>
                  <a:srgbClr val="000000"/>
                </a:solidFill>
                <a:latin typeface="Arial"/>
                <a:ea typeface="Liberation Serif;Times New Roman"/>
              </a:rPr>
              <a:t> </a:t>
            </a:r>
            <a:r>
              <a:rPr lang="en-US">
                <a:solidFill>
                  <a:srgbClr val="000000"/>
                </a:solidFill>
                <a:latin typeface="Arial"/>
                <a:ea typeface="DejaVu Sans"/>
              </a:rPr>
              <a:t>Michaelis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i="1">
                <a:solidFill>
                  <a:srgbClr val="000000"/>
                </a:solidFill>
                <a:latin typeface="Arial"/>
                <a:ea typeface="DejaVu Sans"/>
              </a:rPr>
              <a:t>The Admirable History...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DejaVu Sans"/>
              </a:rPr>
              <a:t>1613</a:t>
            </a:r>
            <a:endParaRPr/>
          </a:p>
        </p:txBody>
      </p:sp>
      <p:sp>
        <p:nvSpPr>
          <p:cNvPr id="130" name="CustomShape 8"/>
          <p:cNvSpPr/>
          <p:nvPr/>
        </p:nvSpPr>
        <p:spPr>
          <a:xfrm>
            <a:off x="91440" y="6309360"/>
            <a:ext cx="265140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Sébastien</a:t>
            </a:r>
            <a:r>
              <a:rPr lang="en-US">
                <a:solidFill>
                  <a:srgbClr val="000000"/>
                </a:solidFill>
                <a:latin typeface="Arial"/>
                <a:ea typeface="Liberation Serif;Times New Roman"/>
              </a:rPr>
              <a:t> </a:t>
            </a:r>
            <a:r>
              <a:rPr lang="en-US">
                <a:solidFill>
                  <a:srgbClr val="000000"/>
                </a:solidFill>
                <a:latin typeface="Arial"/>
                <a:ea typeface="DejaVu Sans"/>
              </a:rPr>
              <a:t>Michaelis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i="1">
                <a:solidFill>
                  <a:srgbClr val="000000"/>
                </a:solidFill>
                <a:latin typeface="Arial"/>
                <a:ea typeface="DejaVu Sans"/>
              </a:rPr>
              <a:t>The Admirable History...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DejaVu Sans"/>
              </a:rPr>
              <a:t>1613</a:t>
            </a: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A7C1E-0827-4F48-9602-5DE2A26291BB}"/>
              </a:ext>
            </a:extLst>
          </p:cNvPr>
          <p:cNvSpPr txBox="1"/>
          <p:nvPr/>
        </p:nvSpPr>
        <p:spPr>
          <a:xfrm>
            <a:off x="9455737" y="7108242"/>
            <a:ext cx="33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AFBF886-8B7E-4ED0-8866-A078FB1AAFEC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159</Words>
  <Application>Microsoft Office PowerPoint</Application>
  <PresentationFormat>Custom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Schoolbook L</vt:lpstr>
      <vt:lpstr>StarSymbol</vt:lpstr>
      <vt:lpstr>Times New Roman</vt:lpstr>
      <vt:lpstr>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Alphabet of Ben Sirah (c. 700-1000 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</dc:creator>
  <cp:lastModifiedBy>Elfaki</cp:lastModifiedBy>
  <cp:revision>10</cp:revision>
  <dcterms:modified xsi:type="dcterms:W3CDTF">2022-02-16T20:18:19Z</dcterms:modified>
</cp:coreProperties>
</file>